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6" r:id="rId2"/>
    <p:sldId id="256" r:id="rId3"/>
    <p:sldId id="353" r:id="rId4"/>
    <p:sldId id="427" r:id="rId5"/>
    <p:sldId id="359" r:id="rId6"/>
    <p:sldId id="425" r:id="rId7"/>
    <p:sldId id="354" r:id="rId8"/>
    <p:sldId id="428" r:id="rId9"/>
    <p:sldId id="360" r:id="rId10"/>
    <p:sldId id="426" r:id="rId11"/>
    <p:sldId id="358" r:id="rId12"/>
    <p:sldId id="355" r:id="rId13"/>
    <p:sldId id="429" r:id="rId14"/>
    <p:sldId id="357" r:id="rId15"/>
    <p:sldId id="309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72694" autoAdjust="0"/>
  </p:normalViewPr>
  <p:slideViewPr>
    <p:cSldViewPr>
      <p:cViewPr varScale="1">
        <p:scale>
          <a:sx n="84" d="100"/>
          <a:sy n="84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Nebraska Corn Harvest</a:t>
            </a:r>
            <a:r>
              <a:rPr lang="en-US" sz="3200" baseline="0" dirty="0">
                <a:solidFill>
                  <a:schemeClr val="tx1"/>
                </a:solidFill>
              </a:rPr>
              <a:t> Progress</a:t>
            </a:r>
            <a:endParaRPr lang="en-US" sz="3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74103237095363E-2"/>
          <c:y val="0.11855777643179218"/>
          <c:w val="0.87392563429571302"/>
          <c:h val="0.758310283329968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Sheet1!$A$2:$A$12</c:f>
              <c:numCache>
                <c:formatCode>m/d/yy;@</c:formatCode>
                <c:ptCount val="11"/>
                <c:pt idx="0">
                  <c:v>44815</c:v>
                </c:pt>
                <c:pt idx="1">
                  <c:v>44822</c:v>
                </c:pt>
                <c:pt idx="2">
                  <c:v>44829</c:v>
                </c:pt>
                <c:pt idx="3">
                  <c:v>44836</c:v>
                </c:pt>
                <c:pt idx="4">
                  <c:v>44843</c:v>
                </c:pt>
                <c:pt idx="5">
                  <c:v>44850</c:v>
                </c:pt>
                <c:pt idx="6">
                  <c:v>44857</c:v>
                </c:pt>
                <c:pt idx="7">
                  <c:v>44864</c:v>
                </c:pt>
                <c:pt idx="8">
                  <c:v>44871</c:v>
                </c:pt>
                <c:pt idx="9">
                  <c:v>44878</c:v>
                </c:pt>
                <c:pt idx="10">
                  <c:v>44885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13</c:v>
                </c:pt>
                <c:pt idx="3">
                  <c:v>24</c:v>
                </c:pt>
                <c:pt idx="4">
                  <c:v>34</c:v>
                </c:pt>
                <c:pt idx="5">
                  <c:v>46</c:v>
                </c:pt>
                <c:pt idx="6">
                  <c:v>65</c:v>
                </c:pt>
                <c:pt idx="7">
                  <c:v>80</c:v>
                </c:pt>
                <c:pt idx="8">
                  <c:v>90</c:v>
                </c:pt>
                <c:pt idx="9">
                  <c:v>95</c:v>
                </c:pt>
                <c:pt idx="1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3-42A5-97B3-574A890767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00FF"/>
              </a:solidFill>
              <a:ln w="38100">
                <a:solidFill>
                  <a:srgbClr val="0000FF"/>
                </a:solidFill>
              </a:ln>
              <a:effectLst/>
            </c:spPr>
          </c:marker>
          <c:cat>
            <c:numRef>
              <c:f>Sheet1!$A$2:$A$12</c:f>
              <c:numCache>
                <c:formatCode>m/d/yy;@</c:formatCode>
                <c:ptCount val="11"/>
                <c:pt idx="0">
                  <c:v>44815</c:v>
                </c:pt>
                <c:pt idx="1">
                  <c:v>44822</c:v>
                </c:pt>
                <c:pt idx="2">
                  <c:v>44829</c:v>
                </c:pt>
                <c:pt idx="3">
                  <c:v>44836</c:v>
                </c:pt>
                <c:pt idx="4">
                  <c:v>44843</c:v>
                </c:pt>
                <c:pt idx="5">
                  <c:v>44850</c:v>
                </c:pt>
                <c:pt idx="6">
                  <c:v>44857</c:v>
                </c:pt>
                <c:pt idx="7">
                  <c:v>44864</c:v>
                </c:pt>
                <c:pt idx="8">
                  <c:v>44871</c:v>
                </c:pt>
                <c:pt idx="9">
                  <c:v>44878</c:v>
                </c:pt>
                <c:pt idx="10">
                  <c:v>44885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20</c:v>
                </c:pt>
                <c:pt idx="4">
                  <c:v>28</c:v>
                </c:pt>
                <c:pt idx="5">
                  <c:v>39</c:v>
                </c:pt>
                <c:pt idx="6">
                  <c:v>57</c:v>
                </c:pt>
                <c:pt idx="7">
                  <c:v>70</c:v>
                </c:pt>
                <c:pt idx="8">
                  <c:v>81</c:v>
                </c:pt>
                <c:pt idx="9">
                  <c:v>89</c:v>
                </c:pt>
                <c:pt idx="1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43-42A5-97B3-574A890767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Year Average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Sheet1!$A$2:$A$12</c:f>
              <c:numCache>
                <c:formatCode>m/d/yy;@</c:formatCode>
                <c:ptCount val="11"/>
                <c:pt idx="0">
                  <c:v>44815</c:v>
                </c:pt>
                <c:pt idx="1">
                  <c:v>44822</c:v>
                </c:pt>
                <c:pt idx="2">
                  <c:v>44829</c:v>
                </c:pt>
                <c:pt idx="3">
                  <c:v>44836</c:v>
                </c:pt>
                <c:pt idx="4">
                  <c:v>44843</c:v>
                </c:pt>
                <c:pt idx="5">
                  <c:v>44850</c:v>
                </c:pt>
                <c:pt idx="6">
                  <c:v>44857</c:v>
                </c:pt>
                <c:pt idx="7">
                  <c:v>44864</c:v>
                </c:pt>
                <c:pt idx="8">
                  <c:v>44871</c:v>
                </c:pt>
                <c:pt idx="9">
                  <c:v>44878</c:v>
                </c:pt>
                <c:pt idx="10">
                  <c:v>44885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22</c:v>
                </c:pt>
                <c:pt idx="5">
                  <c:v>32</c:v>
                </c:pt>
                <c:pt idx="6">
                  <c:v>46</c:v>
                </c:pt>
                <c:pt idx="7">
                  <c:v>61</c:v>
                </c:pt>
                <c:pt idx="8">
                  <c:v>75</c:v>
                </c:pt>
                <c:pt idx="9">
                  <c:v>86</c:v>
                </c:pt>
                <c:pt idx="10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43-42A5-97B3-574A89076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2944"/>
        <c:axId val="453253328"/>
      </c:lineChart>
      <c:dateAx>
        <c:axId val="453252944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53328"/>
        <c:crosses val="autoZero"/>
        <c:auto val="1"/>
        <c:lblOffset val="100"/>
        <c:baseTimeUnit val="days"/>
        <c:majorUnit val="7"/>
        <c:majorTimeUnit val="days"/>
      </c:dateAx>
      <c:valAx>
        <c:axId val="453253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 Harvested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529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1.29</c:v>
                </c:pt>
                <c:pt idx="1">
                  <c:v>1.61</c:v>
                </c:pt>
                <c:pt idx="2">
                  <c:v>1.6</c:v>
                </c:pt>
                <c:pt idx="3">
                  <c:v>1.69</c:v>
                </c:pt>
                <c:pt idx="4">
                  <c:v>1.7</c:v>
                </c:pt>
                <c:pt idx="5">
                  <c:v>1.68</c:v>
                </c:pt>
                <c:pt idx="6">
                  <c:v>1.79</c:v>
                </c:pt>
                <c:pt idx="7">
                  <c:v>1.79</c:v>
                </c:pt>
                <c:pt idx="8">
                  <c:v>1.78</c:v>
                </c:pt>
                <c:pt idx="9">
                  <c:v>1.85</c:v>
                </c:pt>
                <c:pt idx="10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3-4475-AB7B-6FD60C5E5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9914712"/>
        <c:axId val="459883224"/>
      </c:barChart>
      <c:catAx>
        <c:axId val="45991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883224"/>
        <c:crossesAt val="0"/>
        <c:auto val="1"/>
        <c:lblAlgn val="ctr"/>
        <c:lblOffset val="100"/>
        <c:noMultiLvlLbl val="0"/>
      </c:catAx>
      <c:valAx>
        <c:axId val="45988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1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Nebraska Soybean Harvest</a:t>
            </a:r>
            <a:r>
              <a:rPr lang="en-US" sz="2800" baseline="0" dirty="0">
                <a:solidFill>
                  <a:schemeClr val="tx1"/>
                </a:solidFill>
              </a:rPr>
              <a:t> Progress</a:t>
            </a:r>
            <a:endParaRPr lang="en-US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352143482064746E-2"/>
          <c:y val="0.11458958255218098"/>
          <c:w val="0.88225896762904643"/>
          <c:h val="0.702754655668041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Sheet1!$A$2:$A$12</c:f>
              <c:numCache>
                <c:formatCode>m/d/yyyy</c:formatCode>
                <c:ptCount val="11"/>
                <c:pt idx="0">
                  <c:v>44808</c:v>
                </c:pt>
                <c:pt idx="1">
                  <c:v>44815</c:v>
                </c:pt>
                <c:pt idx="2">
                  <c:v>44822</c:v>
                </c:pt>
                <c:pt idx="3">
                  <c:v>44829</c:v>
                </c:pt>
                <c:pt idx="4">
                  <c:v>44836</c:v>
                </c:pt>
                <c:pt idx="5">
                  <c:v>44843</c:v>
                </c:pt>
                <c:pt idx="6">
                  <c:v>44850</c:v>
                </c:pt>
                <c:pt idx="7">
                  <c:v>44857</c:v>
                </c:pt>
                <c:pt idx="8">
                  <c:v>44864</c:v>
                </c:pt>
                <c:pt idx="9">
                  <c:v>44871</c:v>
                </c:pt>
                <c:pt idx="10">
                  <c:v>44878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13</c:v>
                </c:pt>
                <c:pt idx="4">
                  <c:v>29</c:v>
                </c:pt>
                <c:pt idx="5">
                  <c:v>54</c:v>
                </c:pt>
                <c:pt idx="6">
                  <c:v>76</c:v>
                </c:pt>
                <c:pt idx="7">
                  <c:v>93</c:v>
                </c:pt>
                <c:pt idx="8">
                  <c:v>97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7-4FCD-8018-A610C521A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00FF"/>
              </a:solidFill>
              <a:ln w="38100">
                <a:solidFill>
                  <a:srgbClr val="0000FF"/>
                </a:solidFill>
              </a:ln>
              <a:effectLst/>
            </c:spPr>
          </c:marker>
          <c:cat>
            <c:numRef>
              <c:f>Sheet1!$A$2:$A$12</c:f>
              <c:numCache>
                <c:formatCode>m/d/yyyy</c:formatCode>
                <c:ptCount val="11"/>
                <c:pt idx="0">
                  <c:v>44808</c:v>
                </c:pt>
                <c:pt idx="1">
                  <c:v>44815</c:v>
                </c:pt>
                <c:pt idx="2">
                  <c:v>44822</c:v>
                </c:pt>
                <c:pt idx="3">
                  <c:v>44829</c:v>
                </c:pt>
                <c:pt idx="4">
                  <c:v>44836</c:v>
                </c:pt>
                <c:pt idx="5">
                  <c:v>44843</c:v>
                </c:pt>
                <c:pt idx="6">
                  <c:v>44850</c:v>
                </c:pt>
                <c:pt idx="7">
                  <c:v>44857</c:v>
                </c:pt>
                <c:pt idx="8">
                  <c:v>44864</c:v>
                </c:pt>
                <c:pt idx="9">
                  <c:v>44871</c:v>
                </c:pt>
                <c:pt idx="10">
                  <c:v>44878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15</c:v>
                </c:pt>
                <c:pt idx="4">
                  <c:v>32</c:v>
                </c:pt>
                <c:pt idx="5">
                  <c:v>56</c:v>
                </c:pt>
                <c:pt idx="6">
                  <c:v>74</c:v>
                </c:pt>
                <c:pt idx="7">
                  <c:v>86</c:v>
                </c:pt>
                <c:pt idx="8">
                  <c:v>91</c:v>
                </c:pt>
                <c:pt idx="9">
                  <c:v>94</c:v>
                </c:pt>
                <c:pt idx="10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67-4FCD-8018-A610C521A9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Year Average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Sheet1!$A$2:$A$12</c:f>
              <c:numCache>
                <c:formatCode>m/d/yyyy</c:formatCode>
                <c:ptCount val="11"/>
                <c:pt idx="0">
                  <c:v>44808</c:v>
                </c:pt>
                <c:pt idx="1">
                  <c:v>44815</c:v>
                </c:pt>
                <c:pt idx="2">
                  <c:v>44822</c:v>
                </c:pt>
                <c:pt idx="3">
                  <c:v>44829</c:v>
                </c:pt>
                <c:pt idx="4">
                  <c:v>44836</c:v>
                </c:pt>
                <c:pt idx="5">
                  <c:v>44843</c:v>
                </c:pt>
                <c:pt idx="6">
                  <c:v>44850</c:v>
                </c:pt>
                <c:pt idx="7">
                  <c:v>44857</c:v>
                </c:pt>
                <c:pt idx="8">
                  <c:v>44864</c:v>
                </c:pt>
                <c:pt idx="9">
                  <c:v>44871</c:v>
                </c:pt>
                <c:pt idx="10">
                  <c:v>44878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14</c:v>
                </c:pt>
                <c:pt idx="4">
                  <c:v>28</c:v>
                </c:pt>
                <c:pt idx="5">
                  <c:v>42</c:v>
                </c:pt>
                <c:pt idx="6">
                  <c:v>57</c:v>
                </c:pt>
                <c:pt idx="7">
                  <c:v>76</c:v>
                </c:pt>
                <c:pt idx="8">
                  <c:v>89</c:v>
                </c:pt>
                <c:pt idx="9">
                  <c:v>95</c:v>
                </c:pt>
                <c:pt idx="10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67-4FCD-8018-A610C521A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33264"/>
        <c:axId val="279832872"/>
      </c:lineChart>
      <c:dateAx>
        <c:axId val="279833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32872"/>
        <c:crosses val="autoZero"/>
        <c:auto val="1"/>
        <c:lblOffset val="100"/>
        <c:baseTimeUnit val="days"/>
        <c:majorUnit val="7"/>
        <c:majorTimeUnit val="days"/>
      </c:dateAx>
      <c:valAx>
        <c:axId val="279832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Percent Harvested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332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207</c:v>
                </c:pt>
                <c:pt idx="1">
                  <c:v>255</c:v>
                </c:pt>
                <c:pt idx="2">
                  <c:v>288</c:v>
                </c:pt>
                <c:pt idx="3">
                  <c:v>306</c:v>
                </c:pt>
                <c:pt idx="4">
                  <c:v>314</c:v>
                </c:pt>
                <c:pt idx="5">
                  <c:v>326</c:v>
                </c:pt>
                <c:pt idx="6">
                  <c:v>324</c:v>
                </c:pt>
                <c:pt idx="7">
                  <c:v>283</c:v>
                </c:pt>
                <c:pt idx="8">
                  <c:v>299</c:v>
                </c:pt>
                <c:pt idx="9">
                  <c:v>351</c:v>
                </c:pt>
                <c:pt idx="10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3-4475-AB7B-6FD60C5E5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9914712"/>
        <c:axId val="459883224"/>
      </c:barChart>
      <c:catAx>
        <c:axId val="45991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883224"/>
        <c:crossesAt val="0"/>
        <c:auto val="1"/>
        <c:lblAlgn val="ctr"/>
        <c:lblOffset val="100"/>
        <c:noMultiLvlLbl val="0"/>
      </c:catAx>
      <c:valAx>
        <c:axId val="45988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1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3369979695936E-2"/>
          <c:y val="0.10185863802916099"/>
          <c:w val="0.88905103253602735"/>
          <c:h val="0.75919534030848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Alfalfa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2.387</c:v>
                </c:pt>
                <c:pt idx="1">
                  <c:v>2.415</c:v>
                </c:pt>
                <c:pt idx="2">
                  <c:v>3.403</c:v>
                </c:pt>
                <c:pt idx="3">
                  <c:v>3.4</c:v>
                </c:pt>
                <c:pt idx="4">
                  <c:v>3.2370000000000001</c:v>
                </c:pt>
                <c:pt idx="5">
                  <c:v>3.3969999999999998</c:v>
                </c:pt>
                <c:pt idx="6">
                  <c:v>3.6549999999999998</c:v>
                </c:pt>
                <c:pt idx="7">
                  <c:v>3.61</c:v>
                </c:pt>
                <c:pt idx="8">
                  <c:v>3.2679999999999998</c:v>
                </c:pt>
                <c:pt idx="9">
                  <c:v>3.7309999999999999</c:v>
                </c:pt>
                <c:pt idx="10">
                  <c:v>2.9159999999999999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1-46C0-ABE3-9A70FFA6D2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Hay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71-46C0-ABE3-9A70FFA6D25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71-46C0-ABE3-9A70FFA6D2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71-46C0-ABE3-9A70FFA6D25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71-46C0-ABE3-9A70FFA6D25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71-46C0-ABE3-9A70FFA6D25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1-46C0-ABE3-9A70FFA6D25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71-46C0-ABE3-9A70FFA6D25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1-46C0-ABE3-9A70FFA6D25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71-46C0-ABE3-9A70FFA6D25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71-46C0-ABE3-9A70FFA6D25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71-46C0-ABE3-9A70FFA6D25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2.0699999999999998</c:v>
                </c:pt>
                <c:pt idx="1">
                  <c:v>2.52</c:v>
                </c:pt>
                <c:pt idx="2">
                  <c:v>2.625</c:v>
                </c:pt>
                <c:pt idx="3">
                  <c:v>2.96</c:v>
                </c:pt>
                <c:pt idx="4">
                  <c:v>2.48</c:v>
                </c:pt>
                <c:pt idx="5">
                  <c:v>2.5579999999999998</c:v>
                </c:pt>
                <c:pt idx="6">
                  <c:v>3.33</c:v>
                </c:pt>
                <c:pt idx="7">
                  <c:v>2.4750000000000001</c:v>
                </c:pt>
                <c:pt idx="8">
                  <c:v>3.1019999999999999</c:v>
                </c:pt>
                <c:pt idx="9">
                  <c:v>2.5579999999999998</c:v>
                </c:pt>
                <c:pt idx="1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1-46C0-ABE3-9A70FFA6D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9914712"/>
        <c:axId val="459883224"/>
      </c:barChart>
      <c:catAx>
        <c:axId val="45991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883224"/>
        <c:crossesAt val="0"/>
        <c:auto val="1"/>
        <c:lblAlgn val="ctr"/>
        <c:lblOffset val="100"/>
        <c:noMultiLvlLbl val="0"/>
      </c:catAx>
      <c:valAx>
        <c:axId val="45988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t" anchorCtr="0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Million</a:t>
                </a:r>
                <a:r>
                  <a:rPr lang="en-US" sz="1400" b="1" baseline="0" dirty="0">
                    <a:solidFill>
                      <a:schemeClr val="tx1"/>
                    </a:solidFill>
                  </a:rPr>
                  <a:t> Tons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5854654591458736E-2"/>
              <c:y val="2.95923902828838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t" anchorCtr="0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1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A3801D6-D634-4735-915B-1594BF7F2118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9B3338C-CD82-4B57-9875-FDD5305CF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D4AB6B9-9ECE-40FC-8C39-9A5B87A152FF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22461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F591947-B947-4E3E-8197-B705853AF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4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Harvest progressed ahead of normal this year</a:t>
            </a:r>
            <a:r>
              <a:rPr lang="en-US" baseline="0" dirty="0"/>
              <a:t> which is quite a change from last year.  </a:t>
            </a:r>
          </a:p>
          <a:p>
            <a:endParaRPr lang="en-US" baseline="0" dirty="0"/>
          </a:p>
          <a:p>
            <a:r>
              <a:rPr lang="en-US" baseline="0" dirty="0"/>
              <a:t>As of 11/20, corn was 99% harvested. 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9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Corn Yield</a:t>
            </a:r>
          </a:p>
          <a:p>
            <a:pPr marL="178514" indent="-178514">
              <a:buFont typeface="Arial" panose="020B0604020202020204" pitchFamily="34" charset="0"/>
              <a:buChar char="•"/>
            </a:pPr>
            <a:r>
              <a:rPr lang="en-US" dirty="0"/>
              <a:t>Nebraska yield at 168.  </a:t>
            </a:r>
          </a:p>
          <a:p>
            <a:pPr marL="178514" indent="-178514">
              <a:buFont typeface="Arial" panose="020B0604020202020204" pitchFamily="34" charset="0"/>
              <a:buChar char="•"/>
            </a:pPr>
            <a:r>
              <a:rPr lang="en-US" dirty="0"/>
              <a:t>Nebraska yield was 169 in 2013 and 142 in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Corn Production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Nebraska's 2022 corn crop is forecast at 1.56 billion bushels, down 16% from last year's production, according to the USDA's National Agricultural Statistics Service. Area to be harvested for grain, at 9.30 million acres, is down 3% from a year ago. Yield is forecast at 168 bushels per acre, down 26 bushels from last year.  2021 was record yield at 194 </a:t>
            </a:r>
            <a:r>
              <a:rPr lang="en-US" dirty="0" err="1"/>
              <a:t>bu</a:t>
            </a:r>
            <a:r>
              <a:rPr lang="en-US" dirty="0"/>
              <a:t> an acre.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Soybean Yield</a:t>
            </a:r>
          </a:p>
          <a:p>
            <a:pPr marL="178514" indent="-178514">
              <a:buFont typeface="Arial" panose="020B0604020202020204" pitchFamily="34" charset="0"/>
              <a:buChar char="•"/>
            </a:pPr>
            <a:r>
              <a:rPr lang="en-US" dirty="0"/>
              <a:t>Yield in 2012 was 41.5</a:t>
            </a:r>
          </a:p>
          <a:p>
            <a:pPr marL="178514" indent="-17851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 defTabSz="915772">
              <a:buFont typeface="Arial" panose="020B0604020202020204" pitchFamily="34" charset="0"/>
              <a:buChar char="•"/>
            </a:pPr>
            <a:r>
              <a:rPr lang="en-US" dirty="0"/>
              <a:t>Soybean production is forecast at 285 million bushels, down 19% from last year. Area for harvest, at 5.70 million acres, is up 2% from 2021. Yield is forecast at 50 bushels per acre, down 13.0 bushels from last year.  Last year was a record yield and production.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596-F7B2-42F5-A3CF-84912A60C9FA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F575-FDA9-489E-989D-A07261F3F7AF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107-F315-4D8C-98BB-76C560234FC5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7C7-6869-4276-9479-599EFBF69487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2B54-FB9C-4C41-B1D8-4D82C7CDCF8F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AAD9-6E8B-4FD0-A677-5097A739A8B2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6C8B-DC8C-4ECA-9CFA-8FC21D97C5A4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5E2-909F-401D-B21B-D2C1E2772858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96B7-3727-46EB-B302-CBC88651FA27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7750-3248-443E-92DE-677543A45E94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29B-4387-40B2-947A-2B79C3A62ABA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BCCC-702A-4DB9-AFFA-C18E0C55DD8C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4358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5240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16002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44102"/>
            <a:ext cx="8245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November Crop Report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November 20 Crop Progress and Condition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Nick Streff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USDA NASS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8471" y="640041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November 28, 2022</a:t>
            </a:r>
          </a:p>
        </p:txBody>
      </p:sp>
    </p:spTree>
    <p:extLst>
      <p:ext uri="{BB962C8B-B14F-4D97-AF65-F5344CB8AC3E}">
        <p14:creationId xmlns:p14="http://schemas.microsoft.com/office/powerpoint/2010/main" val="28310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D56F-7C48-486B-94BF-E27764098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0" y="1502712"/>
            <a:ext cx="9002688" cy="39836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A84EB-38E8-4EF1-BAB8-402E3099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C239FA-BBBD-4398-A888-1EE6F1EE57AE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4358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Crop Progress and Condition Report November 20, 2022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0841"/>
              </p:ext>
            </p:extLst>
          </p:nvPr>
        </p:nvGraphicFramePr>
        <p:xfrm>
          <a:off x="1012247" y="3566478"/>
          <a:ext cx="714115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  <a:r>
                        <a:rPr lang="en-US" baseline="0" dirty="0"/>
                        <a:t> Wheat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24516"/>
              </p:ext>
            </p:extLst>
          </p:nvPr>
        </p:nvGraphicFramePr>
        <p:xfrm>
          <a:off x="1012247" y="1856422"/>
          <a:ext cx="71411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Adequate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6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43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October 2022 Crop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99" y="1997839"/>
            <a:ext cx="77289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Nebraska</a:t>
            </a:r>
          </a:p>
          <a:p>
            <a:endParaRPr lang="en-US" b="1" dirty="0"/>
          </a:p>
          <a:p>
            <a:r>
              <a:rPr lang="en-US" b="1" dirty="0"/>
              <a:t>Alfalfa hay </a:t>
            </a:r>
            <a:r>
              <a:rPr lang="en-US" dirty="0"/>
              <a:t>production, at 2.92 million tons, is down 22% from last year. Area for harvest, at 810,000 acres, is down 11% from a year ago. Yield of 3.60 tons per acre is down 0.50 ton per acre from 2021. </a:t>
            </a:r>
          </a:p>
          <a:p>
            <a:endParaRPr lang="en-US" dirty="0"/>
          </a:p>
          <a:p>
            <a:r>
              <a:rPr lang="en-US" b="1" dirty="0"/>
              <a:t>All other hay </a:t>
            </a:r>
            <a:r>
              <a:rPr lang="en-US" dirty="0"/>
              <a:t>production, at 2.10 million tons, is down 18% from last year. Area for harvest, at 1.50 million acres, is down 9% from a year ago. Yield of 1.40 tons per acre is down 0.15 ton from 2021.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AF685-3066-4734-A624-B1B5585E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DC4879-F6FD-46D3-96FE-3E9E90AA7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495976"/>
              </p:ext>
            </p:extLst>
          </p:nvPr>
        </p:nvGraphicFramePr>
        <p:xfrm>
          <a:off x="76199" y="1066800"/>
          <a:ext cx="8534401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1FD442-600E-4C6B-A75A-8814A9E9AAD4}"/>
              </a:ext>
            </a:extLst>
          </p:cNvPr>
          <p:cNvSpPr txBox="1"/>
          <p:nvPr/>
        </p:nvSpPr>
        <p:spPr>
          <a:xfrm>
            <a:off x="1012247" y="140335"/>
            <a:ext cx="7598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November 2022 Hay Production</a:t>
            </a:r>
          </a:p>
          <a:p>
            <a:pPr algn="ctr"/>
            <a:r>
              <a:rPr lang="en-US" sz="2800" b="1" dirty="0"/>
              <a:t>Nebraska</a:t>
            </a:r>
            <a:endParaRPr lang="en-US" sz="1200" b="1" dirty="0"/>
          </a:p>
        </p:txBody>
      </p:sp>
      <p:pic>
        <p:nvPicPr>
          <p:cNvPr id="6" name="Picture 5" descr="USDA_color_logo.jpg">
            <a:extLst>
              <a:ext uri="{FF2B5EF4-FFF2-40B4-BE49-F238E27FC236}">
                <a16:creationId xmlns:a16="http://schemas.microsoft.com/office/drawing/2014/main" id="{0B54AADE-628C-4D80-B2C7-F126786549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7" name="Picture 6" descr="nass_logo_.jpg">
            <a:extLst>
              <a:ext uri="{FF2B5EF4-FFF2-40B4-BE49-F238E27FC236}">
                <a16:creationId xmlns:a16="http://schemas.microsoft.com/office/drawing/2014/main" id="{1F0E0442-58EA-4674-9706-197C88EEAB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39333"/>
              </p:ext>
            </p:extLst>
          </p:nvPr>
        </p:nvGraphicFramePr>
        <p:xfrm>
          <a:off x="685800" y="1600200"/>
          <a:ext cx="7772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Release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2022 Census of Agriculture Mail 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995634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15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Small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Grain County Estimates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461372"/>
                  </a:ext>
                </a:extLst>
              </a:tr>
              <a:tr h="12607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23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 on Feed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 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Hogs and Pigs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91417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January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Annual Crop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19627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January 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8942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8309" y="52649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Upcoming 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50" y="1264935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00250" y="200025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20574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50" y="2514600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Reports Available At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www.nass.usda.gov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50" y="3748639"/>
            <a:ext cx="520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Nicholas.Streff@usda.gov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4" name="Picture 1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223B5-8B71-4264-9FA8-5BC04F55E1FD}"/>
              </a:ext>
            </a:extLst>
          </p:cNvPr>
          <p:cNvSpPr txBox="1"/>
          <p:nvPr/>
        </p:nvSpPr>
        <p:spPr>
          <a:xfrm>
            <a:off x="1962150" y="4856742"/>
            <a:ext cx="52006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Questions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402-437-5541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800-582-6443</a:t>
            </a:r>
          </a:p>
        </p:txBody>
      </p:sp>
    </p:spTree>
    <p:extLst>
      <p:ext uri="{BB962C8B-B14F-4D97-AF65-F5344CB8AC3E}">
        <p14:creationId xmlns:p14="http://schemas.microsoft.com/office/powerpoint/2010/main" val="9560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5C1FF94B-ADFA-4342-A889-14B180FA62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9EE23D66-75FC-4487-9E4A-599B56EA30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0E547-CFA6-459C-B136-8648370753C2}"/>
              </a:ext>
            </a:extLst>
          </p:cNvPr>
          <p:cNvSpPr txBox="1"/>
          <p:nvPr/>
        </p:nvSpPr>
        <p:spPr>
          <a:xfrm>
            <a:off x="8011117" y="654351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4C3F2-C979-495C-B085-642C8A199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10"/>
            <a:ext cx="9162187" cy="6861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5" name="Picture 4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 title="Corn Harvest Progress"/>
          <p:cNvGraphicFramePr/>
          <p:nvPr>
            <p:extLst>
              <p:ext uri="{D42A27DB-BD31-4B8C-83A1-F6EECF244321}">
                <p14:modId xmlns:p14="http://schemas.microsoft.com/office/powerpoint/2010/main" val="3108719293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95D9-5E98-4704-8A82-48F094E1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2954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2022 Corn Yield</a:t>
            </a:r>
          </a:p>
          <a:p>
            <a:pPr algn="ctr"/>
            <a:r>
              <a:rPr lang="en-US" sz="2400" b="1" dirty="0"/>
              <a:t>Bushels and Percent Change from Previous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239000" y="636853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November 9, 2022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9EA6F7C7-8410-4296-B037-10BB9D0562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B61FD0ED-9B4A-403B-9E02-4589D69AAD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371600" y="152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2022 Corn Production</a:t>
            </a:r>
          </a:p>
          <a:p>
            <a:pPr algn="ctr"/>
            <a:r>
              <a:rPr lang="en-US" sz="2400" b="1" dirty="0"/>
              <a:t>Nebraska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EDC6D-1D84-43A0-8EEA-E9B4FC3E508D}"/>
              </a:ext>
            </a:extLst>
          </p:cNvPr>
          <p:cNvSpPr txBox="1"/>
          <p:nvPr/>
        </p:nvSpPr>
        <p:spPr>
          <a:xfrm>
            <a:off x="5334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Billion Bushels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55580853"/>
              </p:ext>
            </p:extLst>
          </p:nvPr>
        </p:nvGraphicFramePr>
        <p:xfrm>
          <a:off x="533400" y="1875096"/>
          <a:ext cx="8077200" cy="443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9E3E5-455B-40A5-A6AF-15BFAEB3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1263D-5FCB-4CBA-9413-F592946CD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5" name="Picture 4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 title="Corn Harvest Progress"/>
          <p:cNvGraphicFramePr/>
          <p:nvPr>
            <p:extLst>
              <p:ext uri="{D42A27DB-BD31-4B8C-83A1-F6EECF244321}">
                <p14:modId xmlns:p14="http://schemas.microsoft.com/office/powerpoint/2010/main" val="3215056239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38039E-AFA3-4848-A822-EB42C476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2954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2022 Soybean Yield</a:t>
            </a:r>
          </a:p>
          <a:p>
            <a:pPr algn="ctr"/>
            <a:r>
              <a:rPr lang="en-US" sz="2400" b="1" dirty="0"/>
              <a:t>Bushels and Percent Change from Previous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November 9, 2022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F03B8569-3E78-45A2-BD55-67117BA1F1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B8CCD5F6-FF77-4E2E-A28C-EFC54E8805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371600" y="152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2022 Soybean Production</a:t>
            </a:r>
          </a:p>
          <a:p>
            <a:pPr algn="ctr"/>
            <a:r>
              <a:rPr lang="en-US" sz="2400" b="1" dirty="0"/>
              <a:t>Nebraska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EDC6D-1D84-43A0-8EEA-E9B4FC3E508D}"/>
              </a:ext>
            </a:extLst>
          </p:cNvPr>
          <p:cNvSpPr txBox="1"/>
          <p:nvPr/>
        </p:nvSpPr>
        <p:spPr>
          <a:xfrm>
            <a:off x="5334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Million Bushels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29380910"/>
              </p:ext>
            </p:extLst>
          </p:nvPr>
        </p:nvGraphicFramePr>
        <p:xfrm>
          <a:off x="533400" y="1875096"/>
          <a:ext cx="8077200" cy="443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19634</TotalTime>
  <Words>534</Words>
  <Application>Microsoft Office PowerPoint</Application>
  <PresentationFormat>On-screen Show (4:3)</PresentationFormat>
  <Paragraphs>133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- 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honila</dc:creator>
  <cp:lastModifiedBy>Streff, Nick - REE-NASS</cp:lastModifiedBy>
  <cp:revision>580</cp:revision>
  <cp:lastPrinted>2021-11-12T14:16:29Z</cp:lastPrinted>
  <dcterms:created xsi:type="dcterms:W3CDTF">2014-08-14T11:24:58Z</dcterms:created>
  <dcterms:modified xsi:type="dcterms:W3CDTF">2022-11-22T21:31:20Z</dcterms:modified>
</cp:coreProperties>
</file>